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17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15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hu-HU" sz="2000">
                <a:latin typeface="Arial"/>
              </a:rPr>
              <a:t>A jegyzetformátum szerkesztéséhez kattintson ide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hu-HU" sz="1400">
                <a:latin typeface="Times New Roman"/>
              </a:rPr>
              <a:t>&lt;élőfej&gt;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hu-HU" sz="1400">
                <a:latin typeface="Times New Roman"/>
              </a:rPr>
              <a:t>&lt;dátum/idő&gt;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hu-HU" sz="1400">
                <a:latin typeface="Times New Roman"/>
              </a:rPr>
              <a:t>&lt;élőláb&gt;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1E4A863-6483-4F6F-995F-11CAC9B1EC06}" type="slidenum">
              <a:rPr lang="hu-HU" sz="1400">
                <a:latin typeface="Times New Roman"/>
              </a:rPr>
              <a:t>&lt;szám&gt;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575F4BB-7F07-434A-9E86-5CE8213E21E1}" type="slidenum">
              <a:rPr lang="hu-HU" sz="1200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b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884880" cy="6856920"/>
          </a:xfrm>
          <a:prstGeom prst="rect">
            <a:avLst/>
          </a:prstGeom>
          <a:solidFill>
            <a:srgbClr val="2a1a00"/>
          </a:solidFill>
          <a:ln>
            <a:noFill/>
          </a:ln>
        </p:spPr>
      </p:sp>
      <p:sp>
        <p:nvSpPr>
          <p:cNvPr id="1" name="CustomShape 2"/>
          <p:cNvSpPr/>
          <p:nvPr/>
        </p:nvSpPr>
        <p:spPr>
          <a:xfrm>
            <a:off x="11908440" y="0"/>
            <a:ext cx="282240" cy="6856920"/>
          </a:xfrm>
          <a:prstGeom prst="rect">
            <a:avLst/>
          </a:prstGeom>
          <a:solidFill>
            <a:srgbClr val="f8b323"/>
          </a:soli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3557160" y="631080"/>
            <a:ext cx="5234400" cy="5228280"/>
          </a:xfrm>
          <a:prstGeom prst="rect">
            <a:avLst/>
          </a:prstGeom>
          <a:solidFill>
            <a:srgbClr val="f3f3f2"/>
          </a:solidFill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0" y="0"/>
            <a:ext cx="282240" cy="6856920"/>
          </a:xfrm>
          <a:prstGeom prst="rect">
            <a:avLst/>
          </a:prstGeom>
          <a:solidFill>
            <a:srgbClr val="2a1a00"/>
          </a:solidFill>
          <a:ln w="12600"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hu-HU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>
                <a:latin typeface="Arial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>
                <a:latin typeface="Arial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Hetedik vázlatszint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884880" cy="6856920"/>
          </a:xfrm>
          <a:prstGeom prst="rect">
            <a:avLst/>
          </a:prstGeom>
          <a:solidFill>
            <a:srgbClr val="2a1a00"/>
          </a:solidFill>
          <a:ln>
            <a:noFill/>
          </a:ln>
        </p:spPr>
      </p:sp>
      <p:sp>
        <p:nvSpPr>
          <p:cNvPr id="41" name="CustomShape 2"/>
          <p:cNvSpPr/>
          <p:nvPr/>
        </p:nvSpPr>
        <p:spPr>
          <a:xfrm>
            <a:off x="11908440" y="0"/>
            <a:ext cx="282240" cy="6856920"/>
          </a:xfrm>
          <a:prstGeom prst="rect">
            <a:avLst/>
          </a:prstGeom>
          <a:solidFill>
            <a:srgbClr val="f8b323"/>
          </a:solidFill>
          <a:ln w="12600">
            <a:noFill/>
          </a:ln>
        </p:spPr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hu-HU" sz="3200">
                <a:latin typeface="Arial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 sz="2800">
                <a:latin typeface="Arial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 sz="2400">
                <a:latin typeface="Arial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 sz="2000">
                <a:latin typeface="Arial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Hetedik vázlatszint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884880" cy="6856920"/>
          </a:xfrm>
          <a:prstGeom prst="rect">
            <a:avLst/>
          </a:prstGeom>
          <a:solidFill>
            <a:srgbClr val="2a1a00"/>
          </a:solidFill>
          <a:ln>
            <a:noFill/>
          </a:ln>
        </p:spPr>
      </p:sp>
      <p:sp>
        <p:nvSpPr>
          <p:cNvPr id="79" name="CustomShape 2"/>
          <p:cNvSpPr/>
          <p:nvPr/>
        </p:nvSpPr>
        <p:spPr>
          <a:xfrm>
            <a:off x="11908440" y="0"/>
            <a:ext cx="282240" cy="6856920"/>
          </a:xfrm>
          <a:prstGeom prst="rect">
            <a:avLst/>
          </a:prstGeom>
          <a:solidFill>
            <a:srgbClr val="f8b323"/>
          </a:solidFill>
          <a:ln w="12600">
            <a:noFill/>
          </a:ln>
        </p:spPr>
      </p:sp>
      <p:sp>
        <p:nvSpPr>
          <p:cNvPr id="8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hu-HU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>
                <a:latin typeface="Arial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>
                <a:latin typeface="Arial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Hetedik vázlatszint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>
                <a:latin typeface="Arial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>
                <a:latin typeface="Arial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>
                <a:latin typeface="Arial"/>
              </a:rPr>
              <a:t>Hetedik vázlatszint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78560" y="1098360"/>
            <a:ext cx="10317240" cy="439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hu-HU" sz="10000">
                <a:solidFill>
                  <a:srgbClr val="2a1a00"/>
                </a:solidFill>
                <a:latin typeface="Impact"/>
              </a:rPr>
              <a:t>Eve Ainsworth: 7 nap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2215080" y="5979240"/>
            <a:ext cx="8044200" cy="74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hu-HU" sz="2000">
                <a:solidFill>
                  <a:srgbClr val="2a1a00"/>
                </a:solidFill>
                <a:latin typeface="Gill Sans MT"/>
              </a:rPr>
              <a:t>Fordította:  Demény eszter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251720" y="382320"/>
            <a:ext cx="10177200" cy="132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Válaszoljatok a következő kérdésekre!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1251720" y="1713240"/>
            <a:ext cx="10177200" cy="416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400">
                <a:solidFill>
                  <a:srgbClr val="595959"/>
                </a:solidFill>
                <a:latin typeface="Gill Sans MT"/>
              </a:rPr>
              <a:t>Mit jelent a ti korosztályotok számára, hogy valaki szép?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400">
                <a:solidFill>
                  <a:srgbClr val="595959"/>
                </a:solidFill>
                <a:latin typeface="Gill Sans MT"/>
              </a:rPr>
              <a:t>Keressetek olyan, a korosztályotok számára meghatározó ikonokat, akiket szépnek tartotok!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400">
                <a:solidFill>
                  <a:srgbClr val="595959"/>
                </a:solidFill>
                <a:latin typeface="Gill Sans MT"/>
              </a:rPr>
              <a:t>Mitől látunk csúnyának valakit?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400">
                <a:solidFill>
                  <a:srgbClr val="595959"/>
                </a:solidFill>
                <a:latin typeface="Gill Sans MT"/>
              </a:rPr>
              <a:t>Mit gondoltok a túlsúlyról? Szerintetek a társadalom negatívan ítéli meg a molett vagy kövér embereket? Miért?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400">
                <a:solidFill>
                  <a:srgbClr val="595959"/>
                </a:solidFill>
                <a:latin typeface="Gill Sans MT"/>
              </a:rPr>
              <a:t>Igaz szerintetek az az állítás, hogy a soványság egyértelműen pozitív megítélés alá esik napjainkban?</a:t>
            </a:r>
            <a:endParaRPr/>
          </a:p>
          <a:p>
            <a:pPr>
              <a:lnSpc>
                <a:spcPct val="110000"/>
              </a:lnSpc>
            </a:pPr>
            <a:endParaRPr/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251720" y="382320"/>
            <a:ext cx="10177200" cy="160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3600">
                <a:solidFill>
                  <a:srgbClr val="2a1a00"/>
                </a:solidFill>
                <a:latin typeface="Impact"/>
              </a:rPr>
              <a:t>Mit gondoltok az alábbi viselkedésformákról? Tálálkoztatok már ilyenekkel iskolai éveitek során?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1251720" y="2358360"/>
            <a:ext cx="10177200" cy="352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csúfolás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fenyegetés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zsarolás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megütés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lökdösődés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bezárás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kinevetés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valamire kényszerítés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köpködés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tulajdon elvétele, megrongálása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pletykaterjesztés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a kapcsolat szétrombolásával való fenyegetőzés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kiközösítés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hamis információk, kellemetlen vagy manipulált képek, videók felkerülése az internetre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mások által megveretni valakit </a:t>
            </a:r>
            <a:r>
              <a:rPr lang="hu-HU" sz="2800">
                <a:solidFill>
                  <a:srgbClr val="595959"/>
                </a:solidFill>
                <a:latin typeface="Symbol"/>
              </a:rPr>
              <a:t>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 levegőnek nézés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251720" y="382320"/>
            <a:ext cx="10177200" cy="83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Zaklatás - bullying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1251720" y="1222560"/>
            <a:ext cx="10177200" cy="527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>
                <a:solidFill>
                  <a:srgbClr val="595959"/>
                </a:solidFill>
                <a:latin typeface="Gill Sans MT"/>
              </a:rPr>
              <a:t>„</a:t>
            </a:r>
            <a:r>
              <a:rPr lang="hu-HU" sz="2400">
                <a:solidFill>
                  <a:srgbClr val="595959"/>
                </a:solidFill>
                <a:latin typeface="Gill Sans MT"/>
              </a:rPr>
              <a:t>a diákot zaklatás vagy elnyomás éri akkor, ha </a:t>
            </a:r>
            <a:r>
              <a:rPr b="1" lang="hu-HU" sz="2400" u="sng">
                <a:solidFill>
                  <a:srgbClr val="595959"/>
                </a:solidFill>
                <a:latin typeface="Gill Sans MT"/>
              </a:rPr>
              <a:t>ismétlődően és hosszú időn keresztül </a:t>
            </a:r>
            <a:r>
              <a:rPr b="1" lang="hu-HU" sz="2400">
                <a:solidFill>
                  <a:srgbClr val="595959"/>
                </a:solidFill>
                <a:latin typeface="Gill Sans MT"/>
              </a:rPr>
              <a:t>negatív cselekedetnek teszi ki egy vagy több más diák</a:t>
            </a:r>
            <a:r>
              <a:rPr lang="hu-HU" sz="2400">
                <a:solidFill>
                  <a:srgbClr val="595959"/>
                </a:solidFill>
                <a:latin typeface="Gill Sans MT"/>
              </a:rPr>
              <a:t>”. 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 u="sng">
                <a:solidFill>
                  <a:srgbClr val="595959"/>
                </a:solidFill>
                <a:latin typeface="Gill Sans MT"/>
              </a:rPr>
              <a:t>Negatív cselekedet: 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595959"/>
                </a:solidFill>
                <a:latin typeface="Gill Sans MT"/>
              </a:rPr>
              <a:t>verbális</a:t>
            </a:r>
            <a:r>
              <a:rPr lang="hu-HU" sz="2400">
                <a:solidFill>
                  <a:srgbClr val="595959"/>
                </a:solidFill>
                <a:latin typeface="Gill Sans MT"/>
              </a:rPr>
              <a:t> agresszió (csúfolás, kiabálás)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595959"/>
                </a:solidFill>
                <a:latin typeface="Gill Sans MT"/>
              </a:rPr>
              <a:t>testi </a:t>
            </a:r>
            <a:r>
              <a:rPr lang="hu-HU" sz="2400">
                <a:solidFill>
                  <a:srgbClr val="595959"/>
                </a:solidFill>
                <a:latin typeface="Gill Sans MT"/>
              </a:rPr>
              <a:t>agresszió (lökdösés, verekedés)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595959"/>
                </a:solidFill>
                <a:latin typeface="Gill Sans MT"/>
              </a:rPr>
              <a:t>szociális</a:t>
            </a:r>
            <a:r>
              <a:rPr lang="hu-HU" sz="2400">
                <a:solidFill>
                  <a:srgbClr val="595959"/>
                </a:solidFill>
                <a:latin typeface="Gill Sans MT"/>
              </a:rPr>
              <a:t> bántalmazás (kiközösítés) 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 u="sng">
                <a:solidFill>
                  <a:srgbClr val="595959"/>
                </a:solidFill>
                <a:latin typeface="Gill Sans MT"/>
              </a:rPr>
              <a:t>Típusai: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595959"/>
                </a:solidFill>
                <a:latin typeface="Gill Sans MT"/>
              </a:rPr>
              <a:t>direkt: </a:t>
            </a:r>
            <a:r>
              <a:rPr lang="hu-HU" sz="2400">
                <a:solidFill>
                  <a:srgbClr val="595959"/>
                </a:solidFill>
                <a:latin typeface="Gill Sans MT"/>
              </a:rPr>
              <a:t>csúfolás, kinevetés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595959"/>
                </a:solidFill>
                <a:latin typeface="Gill Sans MT"/>
              </a:rPr>
              <a:t>indirekt: </a:t>
            </a:r>
            <a:r>
              <a:rPr lang="hu-HU" sz="2400">
                <a:solidFill>
                  <a:srgbClr val="595959"/>
                </a:solidFill>
                <a:latin typeface="Gill Sans MT"/>
              </a:rPr>
              <a:t>mások által megveretni valakit, pletyka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595959"/>
                </a:solidFill>
                <a:latin typeface="Gill Sans MT"/>
              </a:rPr>
              <a:t>Nem zaklatás, ha valakivel valami miatt esetleg összevesztél, mert konfliktusba kerültetek egymással! (Egyenlő felek!)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1" name="Kép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641280" y="2397600"/>
            <a:ext cx="4875840" cy="244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5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5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150">
                                            <p:txEl>
                                              <p:pRg st="485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251720" y="382320"/>
            <a:ext cx="10177200" cy="357840"/>
          </a:xfrm>
          <a:prstGeom prst="rect">
            <a:avLst/>
          </a:prstGeom>
          <a:noFill/>
          <a:ln>
            <a:noFill/>
          </a:ln>
        </p:spPr>
      </p:sp>
      <p:pic>
        <p:nvPicPr>
          <p:cNvPr id="153" name="Tartalom hely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70400" y="382320"/>
            <a:ext cx="10407600" cy="585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27" dur="indefinite" restart="never" nodeType="tmRoot">
          <p:childTnLst>
            <p:seq>
              <p:cTn id="2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251720" y="382320"/>
            <a:ext cx="10177200" cy="83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Mi tesz valakit áldozattá?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1251720" y="1443960"/>
            <a:ext cx="10177200" cy="443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Olvassuk el a regény 20-24. oldalán található jelenetet!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Olvassuk el ugyanennek a szituációnak a leírását Kez beszámolójából!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(37–39. old.)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Te hogyan viselkednél Jess helyében? Miért „engedi”, hogy bántsák?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Írjátok át a jelenetet úgy, hogy Jess ne megalázva kerüljön ki a szituációból!</a:t>
            </a:r>
            <a:endParaRPr/>
          </a:p>
        </p:txBody>
      </p:sp>
    </p:spTree>
  </p:cSld>
  <p:timing>
    <p:tnLst>
      <p:par>
        <p:cTn id="229" dur="indefinite" restart="never" nodeType="tmRoot">
          <p:childTnLst>
            <p:seq>
              <p:cTn id="230" dur="indefinite" nodeType="mainSeq">
                <p:childTnLst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155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155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5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55">
                                            <p:txEl>
                                              <p:pRg st="28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51720" y="382320"/>
            <a:ext cx="10177200" cy="87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Áldozattá válás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1251720" y="1261080"/>
            <a:ext cx="10177200" cy="461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Mitől lesz valaki áldozat?</a:t>
            </a:r>
            <a:endParaRPr/>
          </a:p>
          <a:p>
            <a:pPr>
              <a:lnSpc>
                <a:spcPct val="100000"/>
              </a:lnSpc>
              <a:buFont typeface="Arial"/>
              <a:buAutoNum type="alphaLcParenR"/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Külső jegyek: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kövér, szemüveges, vörös hajú, más bőrszínű, mint a többiek, alacsony, gyenge</a:t>
            </a:r>
            <a:endParaRPr/>
          </a:p>
          <a:p>
            <a:pPr>
              <a:lnSpc>
                <a:spcPct val="100000"/>
              </a:lnSpc>
              <a:buFont typeface="Arial"/>
              <a:buAutoNum type="alphaLcParenR"/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Belső tulajdonságok: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alacsony önértékelés, alacsony népszerűség, hiányos szociális képességek, izoláció, túlzott megfelelni akarás, kommunikációs zavarok</a:t>
            </a:r>
            <a:endParaRPr/>
          </a:p>
          <a:p>
            <a:pPr>
              <a:lnSpc>
                <a:spcPct val="100000"/>
              </a:lnSpc>
              <a:buFont typeface="Arial"/>
              <a:buAutoNum type="alphaLcParenR"/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Egyéb: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érzékenység, szorongás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8" name="Kép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017560" y="3756600"/>
            <a:ext cx="3047040" cy="257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157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157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157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251720" y="382320"/>
            <a:ext cx="10177200" cy="91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Mitől lesz valaki bántalmazó?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1251720" y="1116360"/>
            <a:ext cx="10362600" cy="476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Általános jellemzők: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gyenge empátia, </a:t>
            </a:r>
            <a:endParaRPr/>
          </a:p>
          <a:p>
            <a:pPr>
              <a:lnSpc>
                <a:spcPct val="12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magas dominanciaigény, fizikai erő, impulzivitás, </a:t>
            </a:r>
            <a:endParaRPr/>
          </a:p>
          <a:p>
            <a:pPr>
              <a:lnSpc>
                <a:spcPct val="12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elfogadhatónak tartják az erőszakos megnyilvánulásokat, </a:t>
            </a:r>
            <a:endParaRPr/>
          </a:p>
          <a:p>
            <a:pPr>
              <a:lnSpc>
                <a:spcPct val="12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kontroll hiánya, sokszor ők sem népszerűek a közösségben, </a:t>
            </a:r>
            <a:endParaRPr/>
          </a:p>
          <a:p>
            <a:pPr>
              <a:lnSpc>
                <a:spcPct val="12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épp ezért céljuk egy magasabb státusz elérése.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Háttér: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Megfigyelték, hogy a zaklatók családjában gyakrabban fordul elő a gyermekre való odafigyelés hiánya, a következetlen fegyelmezés, a pozitív minták hiánya, illetve a testi-lelki bántalmazás. 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(Néha ugyanaz a személy mutat bizonyos helyzetekben bántalmazó, máskor pedig áldozat-magatartást.)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Van olyan ok, ami indokolhatja, hogy az egyik diák bánt egy másikat?</a:t>
            </a:r>
            <a:endParaRPr/>
          </a:p>
        </p:txBody>
      </p:sp>
      <p:pic>
        <p:nvPicPr>
          <p:cNvPr id="161" name="Kép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32240" y="986040"/>
            <a:ext cx="1882080" cy="249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85" dur="indefinite" restart="never" nodeType="tmRoot">
          <p:childTnLst>
            <p:seq>
              <p:cTn id="286" dur="indefinite" nodeType="mainSeq">
                <p:childTnLst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1" dur="500" fill="hold"/>
                                        <p:tgtEl>
                                          <p:spTgt spid="16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2" dur="500" fill="hold"/>
                                        <p:tgtEl>
                                          <p:spTgt spid="160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9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7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3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160">
                                            <p:txEl>
                                              <p:pRg st="620" end="6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251720" y="382320"/>
            <a:ext cx="10177200" cy="87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Szemtanúk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1251720" y="1501560"/>
            <a:ext cx="10177200" cy="4376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AutoNum type="alphaLcParenR"/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Egyetért a zaklatóval. (csatlós, támogató)</a:t>
            </a:r>
            <a:endParaRPr/>
          </a:p>
          <a:p>
            <a:pPr>
              <a:lnSpc>
                <a:spcPct val="100000"/>
              </a:lnSpc>
              <a:buFont typeface="Arial"/>
              <a:buAutoNum type="alphaLcParenR"/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Az áldozattal érez együtt. (védelmező)</a:t>
            </a:r>
            <a:endParaRPr/>
          </a:p>
          <a:p>
            <a:pPr>
              <a:lnSpc>
                <a:spcPct val="100000"/>
              </a:lnSpc>
              <a:buFont typeface="Arial"/>
              <a:buAutoNum type="alphaLcParenR"/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Tétlenül szemléli az eseményeket. (kívülálló)</a:t>
            </a:r>
            <a:endParaRPr/>
          </a:p>
        </p:txBody>
      </p:sp>
      <p:pic>
        <p:nvPicPr>
          <p:cNvPr id="164" name="Kép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51720" y="4028400"/>
            <a:ext cx="3803040" cy="1995840"/>
          </a:xfrm>
          <a:prstGeom prst="rect">
            <a:avLst/>
          </a:prstGeom>
          <a:ln>
            <a:noFill/>
          </a:ln>
        </p:spPr>
      </p:pic>
      <p:pic>
        <p:nvPicPr>
          <p:cNvPr id="165" name="Kép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573960" y="3301560"/>
            <a:ext cx="4683960" cy="292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7" dur="indefinite" restart="never" nodeType="tmRoot">
          <p:childTnLst>
            <p:seq>
              <p:cTn id="328" dur="indefinite" nodeType="mainSeq">
                <p:childTnLst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500" fill="hold"/>
                                        <p:tgtEl>
                                          <p:spTgt spid="163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163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2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9" dur="500" fill="hold"/>
                                        <p:tgtEl>
                                          <p:spTgt spid="163">
                                            <p:txEl>
                                              <p:pRg st="12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163">
                                            <p:txEl>
                                              <p:pRg st="12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2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163">
                                            <p:txEl>
                                              <p:pRg st="12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163">
                                            <p:txEl>
                                              <p:pRg st="12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251720" y="382320"/>
            <a:ext cx="10177200" cy="149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Csoportosítsátok a regény szereplőit a következő szempontok alapján!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1257120" y="2286000"/>
            <a:ext cx="6307200" cy="405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hu-HU" sz="2000">
                <a:solidFill>
                  <a:srgbClr val="000000"/>
                </a:solidFill>
                <a:latin typeface="Gill Sans MT"/>
              </a:rPr>
              <a:t>Bántalmazók: </a:t>
            </a:r>
            <a:r>
              <a:rPr lang="hu-HU" sz="2000">
                <a:solidFill>
                  <a:srgbClr val="000000"/>
                </a:solidFill>
                <a:latin typeface="Gill Sans MT"/>
              </a:rPr>
              <a:t>Kez Walker, Marnie, Kez apja, Ben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hu-HU" sz="2000">
                <a:solidFill>
                  <a:srgbClr val="000000"/>
                </a:solidFill>
                <a:latin typeface="Gill Sans MT"/>
              </a:rPr>
              <a:t>Bántalmazottak: </a:t>
            </a:r>
            <a:r>
              <a:rPr lang="hu-HU" sz="2000">
                <a:solidFill>
                  <a:srgbClr val="000000"/>
                </a:solidFill>
                <a:latin typeface="Gill Sans MT"/>
              </a:rPr>
              <a:t>Jessica Pearson, Kez anyukája, Kez,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hu-HU" sz="2000">
                <a:solidFill>
                  <a:srgbClr val="000000"/>
                </a:solidFill>
                <a:latin typeface="Gill Sans MT"/>
              </a:rPr>
              <a:t>Szemtanúk</a:t>
            </a:r>
            <a:r>
              <a:rPr lang="hu-HU" sz="2000">
                <a:solidFill>
                  <a:srgbClr val="000000"/>
                </a:solidFill>
                <a:latin typeface="Gill Sans MT"/>
              </a:rPr>
              <a:t> (csatlós, védelmező kívülálló):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Csatlós: Marnie, (Lois, Hannah)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Védelmező: Lyn, Phillip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Kívülállók:  Marnie anyukája, fiúk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Nem tudtak a zaklatásról: Jess anyja, Hollie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8422200" y="2204280"/>
            <a:ext cx="3025080" cy="3700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47" dur="indefinite" restart="never" nodeType="tmRoot">
          <p:childTnLst>
            <p:seq>
              <p:cTn id="3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251720" y="382320"/>
            <a:ext cx="10177200" cy="139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Aregény szerkezete – 7 nap történései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1251720" y="2030760"/>
            <a:ext cx="10177200" cy="431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1. nap:  Bevezetés – szereplők, kapcsolatok, körülmények, helyszín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2. nap: Ebédlő – Lyn;  családok helyzete; hezitálás (Jess- penge, Kez - Lyn)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3. nap: Családok – Jess – nehéz anyagi körülmények; megalázó helyzet a teremben; Kez – családi veszekedés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49" dur="indefinite" restart="never" nodeType="tmRoot">
          <p:childTnLst>
            <p:seq>
              <p:cTn id="3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251720" y="382320"/>
            <a:ext cx="10177200" cy="1491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hu-HU" sz="4400">
                <a:latin typeface="Arial"/>
              </a:rPr>
              <a:t>A segédanyag felépülése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26" name="Table 3"/>
          <p:cNvGraphicFramePr/>
          <p:nvPr/>
        </p:nvGraphicFramePr>
        <p:xfrm>
          <a:off x="1432440" y="1653480"/>
          <a:ext cx="9944640" cy="3744720"/>
        </p:xfrm>
        <a:graphic>
          <a:graphicData uri="http://schemas.openxmlformats.org/drawingml/2006/table">
            <a:tbl>
              <a:tblPr/>
              <a:tblGrid>
                <a:gridCol w="2323800"/>
                <a:gridCol w="7620840"/>
              </a:tblGrid>
              <a:tr h="39564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Szerző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 sz="2400">
                          <a:latin typeface="Times New Roman"/>
                        </a:rPr>
                        <a:t>Eve Ainsworth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cím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 sz="2400">
                          <a:latin typeface="Times New Roman"/>
                        </a:rPr>
                        <a:t>7nap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évfolyam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 sz="2400">
                          <a:latin typeface="Times New Roman"/>
                        </a:rPr>
                        <a:t>9-11.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tantárgy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 sz="2400">
                          <a:latin typeface="Times New Roman"/>
                        </a:rPr>
                        <a:t>Magyar irodalom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Tanár (+ iskola)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 sz="2400">
                          <a:latin typeface="Times New Roman"/>
                        </a:rPr>
                        <a:t>Laczkó Eszter (Madách Imre Gimnázium)</a:t>
                      </a:r>
                      <a:endParaRPr/>
                    </a:p>
                  </a:txBody>
                  <a:tcPr/>
                </a:tc>
              </a:tr>
              <a:tr h="68508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Segédanyagok típusai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 sz="2400">
                          <a:latin typeface="Times New Roman"/>
                        </a:rPr>
                        <a:t>Feladatok, szempontok, képmelléklet, esszé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Kapcsolódó linkek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https://www.pagony.hu/mi-minden-tortenhet-7-nap-alatt</a:t>
                      </a:r>
                      <a:endParaRPr/>
                    </a:p>
                    <a:p>
                      <a:r>
                        <a:rPr lang="hu-HU">
                          <a:latin typeface="Arial"/>
                        </a:rPr>
                        <a:t>https://www.pagony.hu/7nap-1-oraban</a:t>
                      </a:r>
                      <a:endParaRPr/>
                    </a:p>
                    <a:p>
                      <a:r>
                        <a:rPr lang="hu-HU">
                          <a:latin typeface="Arial"/>
                        </a:rPr>
                        <a:t>https://www.prae.hu/article/8883-rohadt-egy-hetfo/</a:t>
                      </a:r>
                      <a:endParaRPr/>
                    </a:p>
                    <a:p>
                      <a:r>
                        <a:rPr lang="hu-HU">
                          <a:latin typeface="Arial"/>
                        </a:rPr>
                        <a:t>https://www.youtube.com/watch?v=eg0psuKpfCo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</a:txBody>
                  <a:tcPr/>
                </a:tc>
              </a:tr>
              <a:tr h="686160">
                <a:tc>
                  <a:txBody>
                    <a:bodyPr/>
                    <a:p>
                      <a:r>
                        <a:rPr lang="hu-HU">
                          <a:latin typeface="Arial"/>
                        </a:rPr>
                        <a:t>Tantárgyi kapcsolódások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hu-HU" sz="2400">
                          <a:latin typeface="Times New Roman"/>
                        </a:rPr>
                        <a:t>Osztályfőnöki, etika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251720" y="382320"/>
            <a:ext cx="10177200" cy="3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CustomShape 2"/>
          <p:cNvSpPr/>
          <p:nvPr/>
        </p:nvSpPr>
        <p:spPr>
          <a:xfrm>
            <a:off x="1251720" y="1251360"/>
            <a:ext cx="10177200" cy="462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4. nap: Emlékek – apa, Lyn – telep; Szembeszegülés/szembenézés - apa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5. nap:  Tornaóra - Veszekedés - Szakítás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6. nap:  Buli – tetőpont – konfliktus kicsúcsosodása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7. nap: Ráeszmélés – Kez – „nem jó ember vagyok”; Jess – „csak rosszat tettél” - béke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51" dur="indefinite" restart="never" nodeType="tmRoot">
          <p:childTnLst>
            <p:seq>
              <p:cTn id="3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251720" y="382320"/>
            <a:ext cx="10177200" cy="68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Szerkezet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1251720" y="1068480"/>
            <a:ext cx="10177200" cy="480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Búcsúlevél a regény elején – anticipáció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Alaphelyzet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Konfliktus – Jess –Kez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Tetőpont – erkély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Megoldás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000000"/>
                </a:solidFill>
                <a:latin typeface="Gill Sans MT"/>
              </a:rPr>
              <a:t>Híd-motívum</a:t>
            </a: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Mit jelent az utolsó helyszín Kez számára?</a:t>
            </a: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Milyen metaforikus jelentése lehet a hídnak?</a:t>
            </a:r>
            <a:endParaRPr/>
          </a:p>
          <a:p>
            <a:pPr>
              <a:lnSpc>
                <a:spcPct val="100000"/>
              </a:lnSpc>
            </a:pPr>
            <a:r>
              <a:rPr b="1" lang="hu-HU" sz="2400">
                <a:solidFill>
                  <a:srgbClr val="000000"/>
                </a:solidFill>
                <a:latin typeface="Gill Sans MT"/>
              </a:rPr>
              <a:t>Barátság</a:t>
            </a:r>
            <a:r>
              <a:rPr lang="hu-HU" sz="2400">
                <a:solidFill>
                  <a:srgbClr val="000000"/>
                </a:solidFill>
                <a:latin typeface="Gill Sans MT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Ki vezet kit? Marnie szerepe, Kezzel való kapcsolata.</a:t>
            </a:r>
            <a:endParaRPr/>
          </a:p>
        </p:txBody>
      </p:sp>
    </p:spTree>
  </p:cSld>
  <p:timing>
    <p:tnLst>
      <p:par>
        <p:cTn id="353" dur="indefinite" restart="never" nodeType="tmRoot">
          <p:childTnLst>
            <p:seq>
              <p:cTn id="3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251720" y="382320"/>
            <a:ext cx="10177200" cy="83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Tanulságok – Kez gondolatai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1251720" y="1347480"/>
            <a:ext cx="10177200" cy="453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a) A zaklatás szemétség.</a:t>
            </a: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b) A családnak melletted kell lennie, amikor szükséged van rá.</a:t>
            </a: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c) Gyenge voltam, és azt hittem, ezt érdemlem.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d) A zaklatók megváltozhatnak.</a:t>
            </a: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e) A család is csinálhatja rosszul.</a:t>
            </a: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f) A fájdalom nem gyengeség.  Az erő abból jön, ha továbbmegyünk.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Gill Sans MT"/>
              </a:rPr>
              <a:t>Valóban meg tud fordulni egy hét alatt a világ?</a:t>
            </a:r>
            <a:endParaRPr/>
          </a:p>
        </p:txBody>
      </p:sp>
    </p:spTree>
  </p:cSld>
  <p:timing>
    <p:tnLst>
      <p:par>
        <p:cTn id="355" dur="indefinite" restart="never" nodeType="tmRoot">
          <p:childTnLst>
            <p:seq>
              <p:cTn id="356" dur="indefinite" nodeType="mainSeq">
                <p:childTnLst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500" fill="hold"/>
                                        <p:tgtEl>
                                          <p:spTgt spid="176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176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9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1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7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500" fill="hold"/>
                                        <p:tgtEl>
                                          <p:spTgt spid="176">
                                            <p:txEl>
                                              <p:pRg st="31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251720" y="382320"/>
            <a:ext cx="10177200" cy="704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Témák (250-400 szavas fogalmazás)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1251720" y="1328400"/>
            <a:ext cx="10177200" cy="455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1.) Írj ajánlást kortársaidnak a regényről! Ismertesd a cselekmény lényegét, de ne áruld el a cselekmény kimenetelét! Fogalmazd meg, hogy elsősorban kiknek és miért ajánlod a regény!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2. ) A zaklatás lélektana – Jess és Kez viselkedésének, viszonyának értelmezése az órai megbeszélések nyomán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3. )A szülők felelőssége – Vizsgáld meg a szülők szerepét Jess és Kez történetének alakulásában!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Gill Sans MT"/>
              </a:rPr>
              <a:t>4.) Kik is a barátaim? – Keress választ a kérdésre a regény és akár személyes tapasztalataid alapján!</a:t>
            </a:r>
            <a:endParaRPr/>
          </a:p>
        </p:txBody>
      </p:sp>
    </p:spTree>
  </p:cSld>
  <p:timing>
    <p:tnLst>
      <p:par>
        <p:cTn id="399" dur="indefinite" restart="never" nodeType="tmRoot">
          <p:childTnLst>
            <p:seq>
              <p:cTn id="4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251720" y="382320"/>
            <a:ext cx="10177200" cy="149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Mire számítottam a borítót és a címet látva?</a:t>
            </a:r>
            <a:endParaRPr/>
          </a:p>
        </p:txBody>
      </p:sp>
      <p:pic>
        <p:nvPicPr>
          <p:cNvPr id="128" name="Tartalom hely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03040" y="1784880"/>
            <a:ext cx="2808720" cy="4213440"/>
          </a:xfrm>
          <a:prstGeom prst="rect">
            <a:avLst/>
          </a:prstGeom>
          <a:ln>
            <a:noFill/>
          </a:ln>
        </p:spPr>
      </p:pic>
      <p:pic>
        <p:nvPicPr>
          <p:cNvPr id="129" name="Kép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43280" y="1707840"/>
            <a:ext cx="2856600" cy="4370760"/>
          </a:xfrm>
          <a:prstGeom prst="rect">
            <a:avLst/>
          </a:prstGeom>
          <a:ln>
            <a:noFill/>
          </a:ln>
        </p:spPr>
      </p:pic>
      <p:pic>
        <p:nvPicPr>
          <p:cNvPr id="130" name="Kép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231400" y="1706400"/>
            <a:ext cx="2850480" cy="437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251720" y="382320"/>
            <a:ext cx="10177200" cy="5022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CustomShape 2"/>
          <p:cNvSpPr/>
          <p:nvPr/>
        </p:nvSpPr>
        <p:spPr>
          <a:xfrm>
            <a:off x="1251720" y="1126080"/>
            <a:ext cx="10177200" cy="475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Mennyire hosszú idő szerinted egy hét?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Történt már veled olyan, hogy egy hét alatt lényegesen megváltozott az életed?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Történt veled olyan, hogy valamiről vagy valakiről egy hét alatt lényegesen megváltozott a véleményed?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Milyen összefüggésben találkoztál a hetes szám szimbolikus jelentéseivel?</a:t>
            </a:r>
            <a:endParaRPr/>
          </a:p>
          <a:p>
            <a:pPr>
              <a:lnSpc>
                <a:spcPct val="11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2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2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2">
                                            <p:txEl>
                                              <p:pRg st="29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251720" y="382320"/>
            <a:ext cx="1017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3600">
                <a:solidFill>
                  <a:srgbClr val="2a1a00"/>
                </a:solidFill>
                <a:latin typeface="Impact"/>
              </a:rPr>
              <a:t>a szerző: Eve ainsworth 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1068480" y="1761840"/>
            <a:ext cx="9703080" cy="351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Kortárs angol írónő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A young-adult (YA) irodalom egyik jelentős képviselője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Young-adult – 12-18 éves korosztály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Magyarországon megjelent könyvei: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Sebek; Belezúgva</a:t>
            </a:r>
            <a:endParaRPr/>
          </a:p>
        </p:txBody>
      </p:sp>
      <p:pic>
        <p:nvPicPr>
          <p:cNvPr id="135" name="Kép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469280" y="1082880"/>
            <a:ext cx="4721760" cy="2655360"/>
          </a:xfrm>
          <a:prstGeom prst="rect">
            <a:avLst/>
          </a:prstGeom>
          <a:ln>
            <a:noFill/>
          </a:ln>
        </p:spPr>
      </p:pic>
      <p:pic>
        <p:nvPicPr>
          <p:cNvPr id="136" name="Kép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340680" y="4010760"/>
            <a:ext cx="4843800" cy="253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34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34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34">
                                            <p:txEl>
                                              <p:pRg st="163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251720" y="382320"/>
            <a:ext cx="10177200" cy="87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elbeszélésmód</a:t>
            </a: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1251720" y="1414800"/>
            <a:ext cx="10177200" cy="446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3200">
                <a:solidFill>
                  <a:srgbClr val="595959"/>
                </a:solidFill>
                <a:latin typeface="Gill Sans MT"/>
              </a:rPr>
              <a:t>Egyes szám első személy – énelbeszélés</a:t>
            </a:r>
            <a:endParaRPr/>
          </a:p>
          <a:p>
            <a:pPr>
              <a:lnSpc>
                <a:spcPct val="100000"/>
              </a:lnSpc>
            </a:pPr>
            <a:r>
              <a:rPr lang="hu-HU" sz="3200">
                <a:solidFill>
                  <a:srgbClr val="595959"/>
                </a:solidFill>
                <a:latin typeface="Gill Sans MT"/>
              </a:rPr>
              <a:t>Két elbeszélő – két nézőpont (naplóregény)</a:t>
            </a:r>
            <a:endParaRPr/>
          </a:p>
          <a:p>
            <a:pPr>
              <a:lnSpc>
                <a:spcPct val="100000"/>
              </a:lnSpc>
            </a:pPr>
            <a:r>
              <a:rPr lang="hu-HU" sz="3200">
                <a:solidFill>
                  <a:srgbClr val="595959"/>
                </a:solidFill>
                <a:latin typeface="Gill Sans MT"/>
              </a:rPr>
              <a:t>Kik ők?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hu-HU" sz="3200">
                <a:solidFill>
                  <a:srgbClr val="595959"/>
                </a:solidFill>
                <a:latin typeface="Gill Sans MT"/>
              </a:rPr>
              <a:t>– </a:t>
            </a:r>
            <a:r>
              <a:rPr lang="hu-HU" sz="3200">
                <a:solidFill>
                  <a:srgbClr val="595959"/>
                </a:solidFill>
                <a:latin typeface="Gill Sans MT"/>
              </a:rPr>
              <a:t>Jess Pearson:</a:t>
            </a:r>
            <a:endParaRPr/>
          </a:p>
          <a:p>
            <a:pPr>
              <a:lnSpc>
                <a:spcPct val="100000"/>
              </a:lnSpc>
            </a:pPr>
            <a:r>
              <a:rPr lang="hu-HU" sz="3200">
                <a:solidFill>
                  <a:srgbClr val="595959"/>
                </a:solidFill>
                <a:latin typeface="Gill Sans MT"/>
              </a:rPr>
              <a:t>14 éves, 10. osztályba jár a Perryfield Gimnáziumba (Anglia), anyjával és húgával, Hollie-val él egy kis, kétszobás lakásban. Apja elhagyta a családot.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38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38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38">
                                            <p:txEl>
                                              <p:p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251720" y="382320"/>
            <a:ext cx="10177200" cy="25164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CustomShape 2"/>
          <p:cNvSpPr/>
          <p:nvPr/>
        </p:nvSpPr>
        <p:spPr>
          <a:xfrm>
            <a:off x="1251720" y="972000"/>
            <a:ext cx="10177200" cy="483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800">
                <a:solidFill>
                  <a:srgbClr val="000000"/>
                </a:solidFill>
                <a:latin typeface="Gill Sans MT"/>
              </a:rPr>
              <a:t>II.  </a:t>
            </a:r>
            <a:r>
              <a:rPr lang="hu-HU" sz="2800">
                <a:solidFill>
                  <a:srgbClr val="595959"/>
                </a:solidFill>
                <a:latin typeface="Gill Sans MT"/>
              </a:rPr>
              <a:t>Kez: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Jess osztálytársa.  A szüleivel él egy jó környéken.  A szülei között komoly feszültség van.  Az apa „uralja” a családot.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hu-HU" sz="2800">
                <a:solidFill>
                  <a:srgbClr val="595959"/>
                </a:solidFill>
                <a:latin typeface="Gill Sans MT"/>
              </a:rPr>
              <a:t>Mi az alapvető különbség a két elbeszélő között?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Kez: szép, csinos, népszerű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Jess: kövér, visszahúzódó, nem népszerű</a:t>
            </a:r>
            <a:endParaRPr/>
          </a:p>
          <a:p>
            <a:pPr>
              <a:lnSpc>
                <a:spcPct val="100000"/>
              </a:lnSpc>
            </a:pPr>
            <a:r>
              <a:rPr lang="hu-HU" sz="2800">
                <a:solidFill>
                  <a:srgbClr val="595959"/>
                </a:solidFill>
                <a:latin typeface="Gill Sans MT"/>
              </a:rPr>
              <a:t>Honnan tudjuk, kitől tudjuk, hogy milyen ez a két lány?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40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40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40">
                                            <p:txEl>
                                              <p:pRg st="306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251720" y="382320"/>
            <a:ext cx="10177200" cy="8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Jess nézőpontja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1251720" y="1289880"/>
            <a:ext cx="10177200" cy="458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Kez: „gyönyörű”; Sötétbarna haját a feje tetején kötötte lófarokba, látszanak benne a vörös csíkok. Nagy szemét gondosan kihúzta. Csodaszép kék lenne, ha a tekintete nem lenne olyan kemény és hideg.”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Önmagáról: Igazából nem tudom, miért vagyok ilyen kövér. Nem eszem annyira sokat, de tényleg. Anya azt mondja, hogy nem a megfelelő dolgokat eszem, és talán igaza van. … lehet, hogy nem is érdemes küszködnöm, hiszen egyszerűen gyenge jellem vagyok, aki képtelen ellenállni egy falat csokinak, vagy a csipsz csábításának. (…) Ha jobb ember lennék., vékonyabb lennék. És menő. (...) Ezüstös csíkok szabdalják a csípőmet, mintha csigák hagyták volna ott a nyálkájukat. (…) a még többet eszem, vajon egyszerűen megnyílnak? És úgy folyik majd ki rajtuk a hájam, mint a csiga bele?</a:t>
            </a: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   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42">
                                            <p:txEl>
                                              <p:p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42">
                                            <p:txEl>
                                              <p:p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42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142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42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42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251720" y="382320"/>
            <a:ext cx="10177200" cy="75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hu-HU" sz="5100">
                <a:solidFill>
                  <a:srgbClr val="2a1a00"/>
                </a:solidFill>
                <a:latin typeface="Impact"/>
              </a:rPr>
              <a:t>Kez nézőpontja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1251720" y="1241640"/>
            <a:ext cx="10177200" cy="463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Jess: „vastag lába mintha fordítva hajolna – megrogyva a súlya alatt - , az arca pedig vörös, izzadt massza. (…) Általában tehénnek hívjuk, mert nála tramplibb nincs még egy. (…) A ruhái régiek és kopottak, a haja zsíros, de eszméletlenül. Ám ma még a szokásoson is túltesz, és az már valami. Nem is értem, hogy lehet hozzá bárki kedves. Menthetetlen.”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2000">
                <a:solidFill>
                  <a:srgbClr val="595959"/>
                </a:solidFill>
                <a:latin typeface="Gill Sans MT"/>
              </a:rPr>
              <a:t>Kez:  „A bezárt fürdőszoba biztonságában megtörölközöm és felöltözöm. (…) Hosszan elidőzöm a tükörnél, gondosan felteszem az alapozót, hogy elrejtsem a fekete karikákat, aztán a szempillafestéket, már nyitott szemmel. (…) Utoljára jön a rúzs, sötét, gazdag szín, amitől erősnek látszom, mintha kézben tartanám a dolgokat. A hajamat kifésülöm az arcomból, szoros lófarokba kötöm.„ (A háttérben a szülők veszekedése hallatszik)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144">
                                            <p:txEl>
                                              <p:pRg st="0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44">
                                            <p:txEl>
                                              <p:pRg st="0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44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44">
                                            <p:txEl>
                                              <p:pRg st="780" end="7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